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5" r:id="rId4"/>
    <p:sldId id="258" r:id="rId5"/>
    <p:sldId id="272" r:id="rId6"/>
    <p:sldId id="270" r:id="rId7"/>
    <p:sldId id="275" r:id="rId8"/>
    <p:sldId id="266" r:id="rId9"/>
    <p:sldId id="274" r:id="rId10"/>
    <p:sldId id="276" r:id="rId11"/>
    <p:sldId id="267" r:id="rId12"/>
    <p:sldId id="271" r:id="rId13"/>
    <p:sldId id="268" r:id="rId14"/>
    <p:sldId id="269" r:id="rId15"/>
    <p:sldId id="277" r:id="rId16"/>
    <p:sldId id="280" r:id="rId17"/>
    <p:sldId id="278" r:id="rId18"/>
    <p:sldId id="279" r:id="rId19"/>
    <p:sldId id="282" r:id="rId20"/>
    <p:sldId id="281" r:id="rId21"/>
    <p:sldId id="283" r:id="rId22"/>
    <p:sldId id="284" r:id="rId23"/>
    <p:sldId id="285" r:id="rId24"/>
    <p:sldId id="261" r:id="rId25"/>
    <p:sldId id="273" r:id="rId26"/>
    <p:sldId id="286" r:id="rId27"/>
    <p:sldId id="262" r:id="rId28"/>
    <p:sldId id="263" r:id="rId29"/>
    <p:sldId id="26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53" autoAdjust="0"/>
  </p:normalViewPr>
  <p:slideViewPr>
    <p:cSldViewPr snapToGrid="0">
      <p:cViewPr varScale="1">
        <p:scale>
          <a:sx n="79" d="100"/>
          <a:sy n="79" d="100"/>
        </p:scale>
        <p:origin x="98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4F164-C528-44F1-9B02-323F44C504D8}" type="datetimeFigureOut">
              <a:rPr lang="fi-FI" smtClean="0"/>
              <a:t>16.2.2020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38C5F-C8FA-4068-B253-F5D92505AEA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650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Solar System formation</a:t>
            </a:r>
          </a:p>
          <a:p>
            <a:r>
              <a:rPr lang="en-GB" dirty="0" smtClean="0"/>
              <a:t>Limited Information from remote observations</a:t>
            </a:r>
          </a:p>
          <a:p>
            <a:r>
              <a:rPr lang="en-GB" dirty="0" smtClean="0"/>
              <a:t>In-situ more detailed information</a:t>
            </a:r>
          </a:p>
          <a:p>
            <a:r>
              <a:rPr lang="en-GB" dirty="0" smtClean="0"/>
              <a:t>Small sat flyby as compromise between number of targets and in-situ</a:t>
            </a:r>
          </a:p>
          <a:p>
            <a:r>
              <a:rPr lang="en-GB" dirty="0" smtClean="0"/>
              <a:t>Confirmed missions (Comet interceptor and Hera) and concepts (</a:t>
            </a:r>
            <a:r>
              <a:rPr lang="en-GB" dirty="0" err="1" smtClean="0"/>
              <a:t>CASTAway</a:t>
            </a:r>
            <a:r>
              <a:rPr lang="en-GB" dirty="0" smtClean="0"/>
              <a:t> and MANTIS and MAT)</a:t>
            </a:r>
          </a:p>
          <a:p>
            <a:r>
              <a:rPr lang="en-GB" dirty="0" smtClean="0"/>
              <a:t>Synthetic image creation because missing real images</a:t>
            </a:r>
          </a:p>
          <a:p>
            <a:r>
              <a:rPr lang="en-GB" dirty="0" err="1" smtClean="0"/>
              <a:t>Hapke</a:t>
            </a:r>
            <a:r>
              <a:rPr lang="en-GB" dirty="0" smtClean="0"/>
              <a:t> model is empirical and has problems</a:t>
            </a:r>
          </a:p>
          <a:p>
            <a:r>
              <a:rPr lang="en-GB" dirty="0" smtClean="0"/>
              <a:t>SISPO provides solution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5938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Blender</a:t>
            </a:r>
          </a:p>
          <a:p>
            <a:pPr lvl="1"/>
            <a:r>
              <a:rPr lang="en-GB" dirty="0" smtClean="0"/>
              <a:t>Procedural terrain generation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431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Compression</a:t>
            </a:r>
          </a:p>
          <a:p>
            <a:pPr lvl="1"/>
            <a:r>
              <a:rPr lang="en-GB" dirty="0" smtClean="0"/>
              <a:t>PNG and JP2000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882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SfM</a:t>
            </a:r>
            <a:endParaRPr lang="en-GB" dirty="0" smtClean="0"/>
          </a:p>
          <a:p>
            <a:pPr lvl="1"/>
            <a:r>
              <a:rPr lang="en-GB" dirty="0" smtClean="0"/>
              <a:t>Complete </a:t>
            </a:r>
            <a:r>
              <a:rPr lang="en-GB" dirty="0" err="1" smtClean="0"/>
              <a:t>SfM</a:t>
            </a:r>
            <a:r>
              <a:rPr lang="en-GB" dirty="0" smtClean="0"/>
              <a:t> pipeline from images to textured model with </a:t>
            </a:r>
            <a:r>
              <a:rPr lang="en-GB" dirty="0" err="1" smtClean="0"/>
              <a:t>OpenMVG</a:t>
            </a:r>
            <a:r>
              <a:rPr lang="en-GB" dirty="0" smtClean="0"/>
              <a:t>/</a:t>
            </a:r>
            <a:r>
              <a:rPr lang="en-GB" dirty="0" err="1" smtClean="0"/>
              <a:t>OpenMVS</a:t>
            </a:r>
            <a:endParaRPr lang="en-GB" dirty="0" smtClean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766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Images</a:t>
            </a:r>
          </a:p>
          <a:p>
            <a:r>
              <a:rPr lang="en-GB" dirty="0" smtClean="0"/>
              <a:t>3D models</a:t>
            </a:r>
          </a:p>
          <a:p>
            <a:r>
              <a:rPr lang="en-GB" dirty="0" smtClean="0"/>
              <a:t>Compression effects</a:t>
            </a:r>
          </a:p>
          <a:p>
            <a:r>
              <a:rPr lang="en-GB" dirty="0" smtClean="0"/>
              <a:t>Reconstruction algorithms (which </a:t>
            </a:r>
            <a:r>
              <a:rPr lang="en-GB" dirty="0" err="1" smtClean="0"/>
              <a:t>algo</a:t>
            </a:r>
            <a:r>
              <a:rPr lang="en-GB" dirty="0" smtClean="0"/>
              <a:t> under which conditions)</a:t>
            </a:r>
          </a:p>
          <a:p>
            <a:r>
              <a:rPr lang="en-GB" dirty="0" smtClean="0"/>
              <a:t>Profiling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57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528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3140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3262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187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0485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978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896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153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179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316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81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Rendering</a:t>
            </a:r>
          </a:p>
          <a:p>
            <a:pPr lvl="1"/>
            <a:r>
              <a:rPr lang="en-GB" dirty="0" smtClean="0"/>
              <a:t>Path tracing</a:t>
            </a:r>
          </a:p>
          <a:p>
            <a:pPr lvl="1"/>
            <a:r>
              <a:rPr lang="en-GB" dirty="0" err="1" smtClean="0"/>
              <a:t>Shaders</a:t>
            </a:r>
            <a:endParaRPr lang="en-GB" dirty="0" smtClean="0"/>
          </a:p>
          <a:p>
            <a:pPr lvl="1"/>
            <a:r>
              <a:rPr lang="en-GB" dirty="0" smtClean="0"/>
              <a:t>Composition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705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</a:p>
          <a:p>
            <a:pPr lvl="1"/>
            <a:r>
              <a:rPr lang="en-GB" dirty="0" smtClean="0"/>
              <a:t>Pinhole camera</a:t>
            </a:r>
          </a:p>
          <a:p>
            <a:pPr lvl="1"/>
            <a:r>
              <a:rPr lang="en-GB" dirty="0" err="1" smtClean="0"/>
              <a:t>SfM</a:t>
            </a:r>
            <a:endParaRPr lang="en-GB" dirty="0" smtClean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121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</a:p>
          <a:p>
            <a:pPr lvl="1"/>
            <a:r>
              <a:rPr lang="en-GB" dirty="0" smtClean="0"/>
              <a:t>Pinhole camera</a:t>
            </a:r>
          </a:p>
          <a:p>
            <a:pPr lvl="1"/>
            <a:r>
              <a:rPr lang="en-GB" dirty="0" err="1" smtClean="0"/>
              <a:t>SfM</a:t>
            </a:r>
            <a:endParaRPr lang="en-GB" dirty="0" smtClean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0851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</a:p>
          <a:p>
            <a:pPr lvl="1"/>
            <a:r>
              <a:rPr lang="en-GB" dirty="0" smtClean="0"/>
              <a:t>Pinhole camera</a:t>
            </a:r>
          </a:p>
          <a:p>
            <a:pPr lvl="1"/>
            <a:r>
              <a:rPr lang="en-GB" dirty="0" err="1" smtClean="0"/>
              <a:t>SfM</a:t>
            </a:r>
            <a:endParaRPr lang="en-GB" dirty="0" smtClean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612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Blender</a:t>
            </a:r>
          </a:p>
          <a:p>
            <a:pPr lvl="1"/>
            <a:r>
              <a:rPr lang="en-GB" dirty="0" smtClean="0"/>
              <a:t>Procedural terrain generation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38C5F-C8FA-4068-B253-F5D92505AEAC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331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7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9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93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4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7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86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8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F7E3C-F070-438F-982D-66A47D421027}" type="datetimeFigureOut">
              <a:rPr lang="de-DE" smtClean="0"/>
              <a:t>16.02.2020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E609B-8018-417F-A0D4-47DD4FF48D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54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F30DF3-DFFA-4552-B012-B12F7E42C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9DEABC-B983-4020-8EF0-A5B410449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77" y="2845649"/>
            <a:ext cx="11731082" cy="2387600"/>
          </a:xfrm>
        </p:spPr>
        <p:txBody>
          <a:bodyPr>
            <a:normAutofit/>
          </a:bodyPr>
          <a:lstStyle/>
          <a:p>
            <a:r>
              <a:rPr lang="en-US" sz="4800" dirty="0"/>
              <a:t>3D Reconstruction of small </a:t>
            </a:r>
            <a:r>
              <a:rPr lang="en-US" sz="4800" dirty="0" smtClean="0"/>
              <a:t>Solar System </a:t>
            </a:r>
            <a:r>
              <a:rPr lang="en-US" sz="4800" dirty="0"/>
              <a:t>bodies using rendered </a:t>
            </a:r>
            <a:r>
              <a:rPr lang="en-US" sz="4800" dirty="0" smtClean="0"/>
              <a:t>and compressed images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EB8468-0C9D-4D9C-8F0E-1801A9785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77" y="5506890"/>
            <a:ext cx="9144000" cy="107746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de-DE" sz="2000" dirty="0" smtClean="0"/>
              <a:t>Thesis </a:t>
            </a:r>
            <a:r>
              <a:rPr lang="de-DE" sz="2000" dirty="0"/>
              <a:t>Presentation</a:t>
            </a:r>
          </a:p>
          <a:p>
            <a:pPr algn="l"/>
            <a:r>
              <a:rPr lang="de-DE" sz="2000" dirty="0"/>
              <a:t>By Gabriel J. </a:t>
            </a:r>
            <a:r>
              <a:rPr lang="de-DE" sz="2000" dirty="0" smtClean="0"/>
              <a:t>Schwarzkopf</a:t>
            </a:r>
          </a:p>
          <a:p>
            <a:pPr algn="l"/>
            <a:r>
              <a:rPr lang="de-DE" sz="2000" dirty="0" smtClean="0"/>
              <a:t>Supervisor: Jaan </a:t>
            </a:r>
            <a:r>
              <a:rPr lang="de-DE" sz="2000" dirty="0" err="1" smtClean="0"/>
              <a:t>Praks</a:t>
            </a:r>
            <a:r>
              <a:rPr lang="de-DE" sz="2000" dirty="0" smtClean="0"/>
              <a:t>; </a:t>
            </a:r>
            <a:r>
              <a:rPr lang="de-DE" sz="2000" dirty="0" err="1" smtClean="0"/>
              <a:t>Advisor</a:t>
            </a:r>
            <a:r>
              <a:rPr lang="de-DE" sz="2000" dirty="0" smtClean="0"/>
              <a:t>: Andris </a:t>
            </a:r>
            <a:r>
              <a:rPr lang="de-DE" sz="2000" dirty="0" err="1" smtClean="0"/>
              <a:t>Slavinskis</a:t>
            </a:r>
            <a:endParaRPr lang="de-DE" sz="2000" dirty="0" smtClean="0"/>
          </a:p>
          <a:p>
            <a:pPr algn="l"/>
            <a:r>
              <a:rPr lang="de-DE" sz="2000" dirty="0" smtClean="0"/>
              <a:t>LTU </a:t>
            </a:r>
            <a:r>
              <a:rPr lang="de-DE" sz="2000" dirty="0" err="1" smtClean="0"/>
              <a:t>Examiner</a:t>
            </a:r>
            <a:r>
              <a:rPr lang="de-DE" sz="2000" dirty="0" smtClean="0"/>
              <a:t>: Mikael </a:t>
            </a:r>
            <a:r>
              <a:rPr lang="de-DE" sz="2000" dirty="0" err="1" smtClean="0"/>
              <a:t>Granvik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005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Computer Vision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4109545" y="3804745"/>
            <a:ext cx="1376855" cy="714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86400" y="4445876"/>
            <a:ext cx="2007476" cy="7518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progressBar"/>
          <p:cNvSpPr/>
          <p:nvPr/>
        </p:nvSpPr>
        <p:spPr>
          <a:xfrm>
            <a:off x="0" y="6800850"/>
            <a:ext cx="4204138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3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– Rendering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0" y="1754469"/>
            <a:ext cx="4827270" cy="45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7364730" y="1754469"/>
            <a:ext cx="4827270" cy="4500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78400" y="3429000"/>
            <a:ext cx="2171700" cy="1016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5440094" y="1788478"/>
            <a:ext cx="989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3800" dirty="0" smtClean="0">
                <a:solidFill>
                  <a:schemeClr val="accent2"/>
                </a:solidFill>
              </a:rPr>
              <a:t>?</a:t>
            </a:r>
            <a:endParaRPr lang="fi-FI" sz="13800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4181"/>
            <a:ext cx="6374472" cy="4500288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64" y="1757964"/>
            <a:ext cx="3269762" cy="87811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progressBar"/>
          <p:cNvSpPr/>
          <p:nvPr/>
        </p:nvSpPr>
        <p:spPr>
          <a:xfrm>
            <a:off x="0" y="6800850"/>
            <a:ext cx="4624552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53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– Rendering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8" y="4052077"/>
            <a:ext cx="3020131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7" y="4035606"/>
            <a:ext cx="3020131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8" y="1515606"/>
            <a:ext cx="3020131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7" y="1532077"/>
            <a:ext cx="3020132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6" y="1515606"/>
            <a:ext cx="6040262" cy="504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" name="progressBar"/>
          <p:cNvSpPr/>
          <p:nvPr/>
        </p:nvSpPr>
        <p:spPr>
          <a:xfrm>
            <a:off x="0" y="6800850"/>
            <a:ext cx="5044966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58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– Compression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</a:t>
            </a:r>
            <a:r>
              <a:rPr lang="fi-FI" dirty="0" err="1" smtClean="0"/>
              <a:t>ossless</a:t>
            </a:r>
            <a:r>
              <a:rPr lang="fi-FI" dirty="0" smtClean="0"/>
              <a:t> and </a:t>
            </a:r>
            <a:r>
              <a:rPr lang="fi-FI" dirty="0" err="1" smtClean="0"/>
              <a:t>lossy</a:t>
            </a:r>
            <a:r>
              <a:rPr lang="fi-FI" dirty="0" smtClean="0"/>
              <a:t>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smtClean="0"/>
              <a:t>PNG/JP2000</a:t>
            </a:r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5465379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491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69766C7-9411-4628-9369-0945D293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375A3F-AD0F-40A5-A3C0-00F6E011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– Reconstruction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6172200" y="2590687"/>
            <a:ext cx="5183188" cy="3598976"/>
          </a:xfrm>
        </p:spPr>
        <p:txBody>
          <a:bodyPr/>
          <a:lstStyle/>
          <a:p>
            <a:r>
              <a:rPr lang="fi-FI" dirty="0" smtClean="0"/>
              <a:t>Point </a:t>
            </a:r>
            <a:r>
              <a:rPr lang="fi-FI" dirty="0" err="1" smtClean="0"/>
              <a:t>cloud</a:t>
            </a:r>
            <a:r>
              <a:rPr lang="fi-FI" dirty="0" smtClean="0"/>
              <a:t> </a:t>
            </a:r>
            <a:r>
              <a:rPr lang="fi-FI" dirty="0" err="1" smtClean="0"/>
              <a:t>densification</a:t>
            </a:r>
            <a:endParaRPr lang="fi-FI" dirty="0" smtClean="0"/>
          </a:p>
          <a:p>
            <a:r>
              <a:rPr lang="fi-FI" dirty="0" err="1" smtClean="0"/>
              <a:t>Mesh</a:t>
            </a:r>
            <a:r>
              <a:rPr lang="fi-FI" dirty="0" smtClean="0"/>
              <a:t> </a:t>
            </a:r>
            <a:r>
              <a:rPr lang="fi-FI" dirty="0" err="1" smtClean="0"/>
              <a:t>reconstruction</a:t>
            </a:r>
            <a:endParaRPr lang="fi-FI" dirty="0" smtClean="0"/>
          </a:p>
          <a:p>
            <a:r>
              <a:rPr lang="fi-FI" dirty="0" err="1" smtClean="0"/>
              <a:t>Mesh</a:t>
            </a:r>
            <a:r>
              <a:rPr lang="fi-FI" dirty="0" smtClean="0"/>
              <a:t> </a:t>
            </a:r>
            <a:r>
              <a:rPr lang="fi-FI" dirty="0" err="1" smtClean="0"/>
              <a:t>refinement</a:t>
            </a:r>
            <a:endParaRPr lang="fi-FI" dirty="0" smtClean="0"/>
          </a:p>
          <a:p>
            <a:r>
              <a:rPr lang="fi-FI" dirty="0" err="1" smtClean="0"/>
              <a:t>Mesh</a:t>
            </a:r>
            <a:r>
              <a:rPr lang="fi-FI" dirty="0" smtClean="0"/>
              <a:t> </a:t>
            </a:r>
            <a:r>
              <a:rPr lang="fi-FI" dirty="0" err="1" smtClean="0"/>
              <a:t>texturing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32"/>
            <a:ext cx="992187" cy="9001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690688"/>
            <a:ext cx="4466665" cy="9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4387" y="1690688"/>
            <a:ext cx="3770089" cy="9000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fi-FI" sz="6600" b="1" dirty="0"/>
              <a:t>OpenMVS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839788" y="2590687"/>
            <a:ext cx="5157787" cy="3598976"/>
          </a:xfrm>
        </p:spPr>
        <p:txBody>
          <a:bodyPr/>
          <a:lstStyle/>
          <a:p>
            <a:r>
              <a:rPr lang="fi-FI" dirty="0" smtClean="0"/>
              <a:t>Image </a:t>
            </a:r>
            <a:r>
              <a:rPr lang="fi-FI" dirty="0" err="1" smtClean="0"/>
              <a:t>listing</a:t>
            </a:r>
            <a:endParaRPr lang="fi-FI" dirty="0" smtClean="0"/>
          </a:p>
          <a:p>
            <a:r>
              <a:rPr lang="fi-FI" dirty="0" smtClean="0"/>
              <a:t>Feature </a:t>
            </a:r>
            <a:r>
              <a:rPr lang="fi-FI" dirty="0" err="1" smtClean="0"/>
              <a:t>computation</a:t>
            </a:r>
            <a:endParaRPr lang="fi-FI" dirty="0" smtClean="0"/>
          </a:p>
          <a:p>
            <a:r>
              <a:rPr lang="fi-FI" dirty="0" smtClean="0"/>
              <a:t>Feature </a:t>
            </a:r>
            <a:r>
              <a:rPr lang="fi-FI" dirty="0" err="1" smtClean="0"/>
              <a:t>matching</a:t>
            </a:r>
            <a:endParaRPr lang="fi-FI" dirty="0" smtClean="0"/>
          </a:p>
          <a:p>
            <a:r>
              <a:rPr lang="fi-FI" dirty="0" err="1" smtClean="0"/>
              <a:t>Sparse</a:t>
            </a:r>
            <a:r>
              <a:rPr lang="fi-FI" dirty="0" smtClean="0"/>
              <a:t> </a:t>
            </a:r>
            <a:r>
              <a:rPr lang="fi-FI" dirty="0" err="1" smtClean="0"/>
              <a:t>point</a:t>
            </a:r>
            <a:r>
              <a:rPr lang="fi-FI" dirty="0" smtClean="0"/>
              <a:t> </a:t>
            </a:r>
            <a:r>
              <a:rPr lang="fi-FI" dirty="0" err="1" smtClean="0"/>
              <a:t>cloud</a:t>
            </a:r>
            <a:endParaRPr lang="fi-FI" dirty="0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" name="progressBar"/>
          <p:cNvSpPr/>
          <p:nvPr/>
        </p:nvSpPr>
        <p:spPr>
          <a:xfrm>
            <a:off x="0" y="6800850"/>
            <a:ext cx="5885793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TextBox 2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961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7" grpId="0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Images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14083" r="16911" b="14994"/>
          <a:stretch/>
        </p:blipFill>
        <p:spPr>
          <a:xfrm>
            <a:off x="377544" y="1538286"/>
            <a:ext cx="4694516" cy="4896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b="4429"/>
          <a:stretch/>
        </p:blipFill>
        <p:spPr>
          <a:xfrm>
            <a:off x="7033409" y="1538286"/>
            <a:ext cx="4720912" cy="489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r="25620" b="62885"/>
          <a:stretch/>
        </p:blipFill>
        <p:spPr>
          <a:xfrm rot="5400000">
            <a:off x="3304288" y="2705165"/>
            <a:ext cx="4896000" cy="25622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98537" y="6212250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smtClean="0"/>
              <a:t>SISPO</a:t>
            </a:r>
            <a:endParaRPr lang="fi-FI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4518" y="6212250"/>
            <a:ext cx="135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err="1" smtClean="0"/>
              <a:t>Bennu</a:t>
            </a:r>
            <a:endParaRPr lang="fi-FI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483219" y="6212250"/>
            <a:ext cx="157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smtClean="0"/>
              <a:t>67P/C-G</a:t>
            </a:r>
            <a:endParaRPr lang="fi-FI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progressBar"/>
          <p:cNvSpPr/>
          <p:nvPr/>
        </p:nvSpPr>
        <p:spPr>
          <a:xfrm>
            <a:off x="0" y="6800850"/>
            <a:ext cx="6306207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16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Images</a:t>
            </a:r>
            <a:endParaRPr lang="en-GB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t="31385" r="35733" b="31385"/>
          <a:stretch/>
        </p:blipFill>
        <p:spPr>
          <a:xfrm>
            <a:off x="6585700" y="1365159"/>
            <a:ext cx="2558300" cy="25583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6" t="29888" r="35738" b="32886"/>
          <a:stretch/>
        </p:blipFill>
        <p:spPr>
          <a:xfrm>
            <a:off x="3688500" y="1365159"/>
            <a:ext cx="2558300" cy="255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0" t="29901" r="35714" b="32878"/>
          <a:stretch/>
        </p:blipFill>
        <p:spPr>
          <a:xfrm>
            <a:off x="6585700" y="3923459"/>
            <a:ext cx="2558300" cy="2558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9" t="29901" r="35715" b="32878"/>
          <a:stretch/>
        </p:blipFill>
        <p:spPr>
          <a:xfrm>
            <a:off x="3688500" y="3923459"/>
            <a:ext cx="2558300" cy="2558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08100" y="2290366"/>
            <a:ext cx="174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 smtClean="0"/>
              <a:t>Before</a:t>
            </a:r>
            <a:endParaRPr lang="fi-FI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8100" y="4848666"/>
            <a:ext cx="151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 smtClean="0"/>
              <a:t>After</a:t>
            </a:r>
            <a:endParaRPr lang="fi-FI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progressBar"/>
          <p:cNvSpPr/>
          <p:nvPr/>
        </p:nvSpPr>
        <p:spPr>
          <a:xfrm>
            <a:off x="0" y="6800850"/>
            <a:ext cx="672662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750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3D Models </a:t>
            </a:r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3845134" y="1444568"/>
            <a:ext cx="4700485" cy="5121332"/>
            <a:chOff x="1448247" y="1530598"/>
            <a:chExt cx="4700485" cy="51213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247" y="1530598"/>
              <a:ext cx="4700485" cy="4752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773054" y="6282598"/>
              <a:ext cx="2050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 smtClean="0"/>
                <a:t>50 km – 10 km SSSB</a:t>
              </a:r>
              <a:endParaRPr lang="fi-FI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44019" y="1442462"/>
            <a:ext cx="4701600" cy="5123438"/>
            <a:chOff x="2496296" y="1690688"/>
            <a:chExt cx="4701600" cy="5123438"/>
          </a:xfrm>
        </p:grpSpPr>
        <p:pic>
          <p:nvPicPr>
            <p:cNvPr id="16" name="Picture 15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296" y="1690688"/>
              <a:ext cx="4701600" cy="475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667858" y="6444794"/>
              <a:ext cx="2358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 smtClean="0"/>
                <a:t>100 km – 1 km SSSB</a:t>
              </a:r>
              <a:endParaRPr lang="fi-FI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44018" y="1442462"/>
            <a:ext cx="4701600" cy="5118107"/>
            <a:chOff x="4255405" y="1324005"/>
            <a:chExt cx="4701600" cy="5118107"/>
          </a:xfrm>
        </p:grpSpPr>
        <p:pic>
          <p:nvPicPr>
            <p:cNvPr id="13" name="Picture 12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405" y="1324005"/>
              <a:ext cx="4701600" cy="4752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83883" y="6072780"/>
              <a:ext cx="215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 smtClean="0"/>
                <a:t>400 km – 1 km SSSB</a:t>
              </a:r>
              <a:endParaRPr lang="fi-FI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44017" y="1445604"/>
            <a:ext cx="4701600" cy="5116577"/>
            <a:chOff x="7197338" y="1325535"/>
            <a:chExt cx="4701600" cy="5116577"/>
          </a:xfrm>
        </p:grpSpPr>
        <p:pic>
          <p:nvPicPr>
            <p:cNvPr id="14" name="Picture 13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338" y="1325535"/>
              <a:ext cx="4701600" cy="4752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09641" y="6072780"/>
              <a:ext cx="2076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dirty="0" smtClean="0"/>
                <a:t>100 km – 1 km SSSB </a:t>
              </a:r>
              <a:endParaRPr lang="fi-FI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31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progressBar"/>
          <p:cNvSpPr/>
          <p:nvPr/>
        </p:nvSpPr>
        <p:spPr>
          <a:xfrm>
            <a:off x="0" y="6800850"/>
            <a:ext cx="7147034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TextBox 3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56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Compression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2" t="15498" r="20843" b="13947"/>
          <a:stretch/>
        </p:blipFill>
        <p:spPr>
          <a:xfrm>
            <a:off x="367108" y="2679205"/>
            <a:ext cx="2909612" cy="2828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4002721"/>
            <a:ext cx="252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4002721"/>
            <a:ext cx="252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4002721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00" y="1353642"/>
            <a:ext cx="252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0" y="1353642"/>
            <a:ext cx="2520000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20" y="1353642"/>
            <a:ext cx="25200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6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progressBar"/>
          <p:cNvSpPr/>
          <p:nvPr/>
        </p:nvSpPr>
        <p:spPr>
          <a:xfrm>
            <a:off x="0" y="6800850"/>
            <a:ext cx="7567448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TextBox 2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8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Compression</a:t>
            </a:r>
            <a:endParaRPr lang="en-GB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8" y="1459299"/>
            <a:ext cx="2908800" cy="25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4196469"/>
            <a:ext cx="2908800" cy="25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8" y="4196469"/>
            <a:ext cx="2908800" cy="25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46" y="4196536"/>
            <a:ext cx="2908800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73" y="1459299"/>
            <a:ext cx="29088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46" y="1459299"/>
            <a:ext cx="29088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progressBar"/>
          <p:cNvSpPr/>
          <p:nvPr/>
        </p:nvSpPr>
        <p:spPr>
          <a:xfrm>
            <a:off x="0" y="6800850"/>
            <a:ext cx="7987862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45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</a:p>
          <a:p>
            <a:r>
              <a:rPr lang="en-GB" dirty="0" smtClean="0"/>
              <a:t>Theory</a:t>
            </a:r>
            <a:endParaRPr lang="en-GB" dirty="0"/>
          </a:p>
          <a:p>
            <a:r>
              <a:rPr lang="en-GB" dirty="0"/>
              <a:t>Implementation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840828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24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Compression</a:t>
            </a:r>
            <a:endParaRPr lang="en-GB" dirty="0"/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11" y="1459366"/>
            <a:ext cx="29088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19" y="1459366"/>
            <a:ext cx="291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01" y="4196536"/>
            <a:ext cx="2910000" cy="25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11" y="4196536"/>
            <a:ext cx="2910000" cy="25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19" y="4196536"/>
            <a:ext cx="2910000" cy="25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01" y="1459366"/>
            <a:ext cx="29100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progressBar"/>
          <p:cNvSpPr/>
          <p:nvPr/>
        </p:nvSpPr>
        <p:spPr>
          <a:xfrm>
            <a:off x="0" y="6800850"/>
            <a:ext cx="8408276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41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Compression</a:t>
            </a:r>
            <a:endParaRPr lang="en-GB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01" y="1455301"/>
            <a:ext cx="2908800" cy="25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60" y="1455301"/>
            <a:ext cx="2908800" cy="25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19" y="1455301"/>
            <a:ext cx="2908800" cy="25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26" y="4196536"/>
            <a:ext cx="2908800" cy="25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00" y="4196536"/>
            <a:ext cx="2908800" cy="25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94" y="4228391"/>
            <a:ext cx="2908800" cy="25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5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progressBar"/>
          <p:cNvSpPr/>
          <p:nvPr/>
        </p:nvSpPr>
        <p:spPr>
          <a:xfrm>
            <a:off x="0" y="6800850"/>
            <a:ext cx="882869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2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9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Compression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79" y="1341656"/>
            <a:ext cx="3600000" cy="27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79" y="1341656"/>
            <a:ext cx="3600000" cy="27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79" y="4041656"/>
            <a:ext cx="3600000" cy="27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79" y="4041656"/>
            <a:ext cx="3600000" cy="27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3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progressBar"/>
          <p:cNvSpPr/>
          <p:nvPr/>
        </p:nvSpPr>
        <p:spPr>
          <a:xfrm>
            <a:off x="0" y="6800850"/>
            <a:ext cx="9249104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" name="TextBox 2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21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1CAE92-E09D-4763-87CE-A097FD09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1DF4EC-A770-46C7-A3D7-B4C4E02D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Compression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00" y="4042800"/>
            <a:ext cx="36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0" y="13428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0" y="4042800"/>
            <a:ext cx="3600000" cy="270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progressBar"/>
          <p:cNvSpPr/>
          <p:nvPr/>
        </p:nvSpPr>
        <p:spPr>
          <a:xfrm>
            <a:off x="0" y="6800850"/>
            <a:ext cx="9669518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162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267B8-8804-4D01-8DD3-014B8AF1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First step</a:t>
            </a:r>
          </a:p>
          <a:p>
            <a:r>
              <a:rPr lang="en-GB" dirty="0" smtClean="0"/>
              <a:t>Procedural terrain generation for asteroids</a:t>
            </a:r>
            <a:endParaRPr lang="en-GB" dirty="0"/>
          </a:p>
          <a:p>
            <a:r>
              <a:rPr lang="en-GB" dirty="0" smtClean="0"/>
              <a:t>Compression introduces artefacts </a:t>
            </a:r>
          </a:p>
          <a:p>
            <a:r>
              <a:rPr lang="en-GB" dirty="0" smtClean="0"/>
              <a:t>Compression increases brightness</a:t>
            </a:r>
            <a:endParaRPr lang="en-GB" dirty="0"/>
          </a:p>
          <a:p>
            <a:r>
              <a:rPr lang="en-GB" dirty="0" smtClean="0"/>
              <a:t>JPEG2000 </a:t>
            </a:r>
            <a:r>
              <a:rPr lang="en-GB" dirty="0"/>
              <a:t>works </a:t>
            </a:r>
            <a:r>
              <a:rPr lang="en-GB" dirty="0" smtClean="0"/>
              <a:t>well</a:t>
            </a:r>
          </a:p>
          <a:p>
            <a:endParaRPr lang="en-GB" dirty="0"/>
          </a:p>
          <a:p>
            <a:r>
              <a:rPr lang="en-GB" dirty="0" smtClean="0"/>
              <a:t>Many </a:t>
            </a:r>
            <a:r>
              <a:rPr lang="en-GB" dirty="0"/>
              <a:t>things to do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10089931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0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6" y="1690688"/>
            <a:ext cx="5842667" cy="4875212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10510345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588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046EEE0-7BE1-4BBE-9175-4835F2B0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335016-F4C5-4F79-84AD-0E2E926C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School of </a:t>
            </a:r>
            <a:r>
              <a:rPr lang="fi-FI" dirty="0" err="1" smtClean="0"/>
              <a:t>Electrical</a:t>
            </a:r>
            <a:r>
              <a:rPr lang="fi-FI" dirty="0" smtClean="0"/>
              <a:t> Engineering – Aalto </a:t>
            </a:r>
            <a:r>
              <a:rPr lang="fi-FI" dirty="0" err="1" smtClean="0"/>
              <a:t>University</a:t>
            </a:r>
            <a:endParaRPr lang="fi-FI" dirty="0" smtClean="0"/>
          </a:p>
          <a:p>
            <a:r>
              <a:rPr lang="fi-FI" dirty="0" err="1" smtClean="0"/>
              <a:t>Supervisor</a:t>
            </a:r>
            <a:r>
              <a:rPr lang="fi-FI" dirty="0" smtClean="0"/>
              <a:t>: Jaan </a:t>
            </a:r>
            <a:r>
              <a:rPr lang="fi-FI" dirty="0" err="1" smtClean="0"/>
              <a:t>Praks</a:t>
            </a:r>
            <a:endParaRPr lang="fi-FI" dirty="0" smtClean="0"/>
          </a:p>
          <a:p>
            <a:r>
              <a:rPr lang="fi-FI" dirty="0" smtClean="0"/>
              <a:t>Advisor: </a:t>
            </a:r>
            <a:r>
              <a:rPr lang="fi-FI" dirty="0" err="1" smtClean="0"/>
              <a:t>Andris</a:t>
            </a:r>
            <a:r>
              <a:rPr lang="fi-FI" dirty="0" smtClean="0"/>
              <a:t> </a:t>
            </a:r>
            <a:r>
              <a:rPr lang="fi-FI" dirty="0" err="1" smtClean="0"/>
              <a:t>Slavinskis</a:t>
            </a:r>
            <a:endParaRPr lang="fi-FI" dirty="0" smtClean="0"/>
          </a:p>
          <a:p>
            <a:r>
              <a:rPr lang="fi-FI" dirty="0" smtClean="0"/>
              <a:t>LTU </a:t>
            </a:r>
            <a:r>
              <a:rPr lang="fi-FI" dirty="0" err="1" smtClean="0"/>
              <a:t>Examiner</a:t>
            </a:r>
            <a:r>
              <a:rPr lang="fi-FI" dirty="0" smtClean="0"/>
              <a:t>: Mikael Granvik</a:t>
            </a:r>
          </a:p>
          <a:p>
            <a:r>
              <a:rPr lang="fi-FI" dirty="0" err="1" smtClean="0"/>
              <a:t>Special</a:t>
            </a:r>
            <a:r>
              <a:rPr lang="fi-FI" dirty="0" smtClean="0"/>
              <a:t> </a:t>
            </a:r>
            <a:r>
              <a:rPr lang="fi-FI" dirty="0" err="1" smtClean="0"/>
              <a:t>thanks</a:t>
            </a:r>
            <a:r>
              <a:rPr lang="fi-FI" dirty="0" smtClean="0"/>
              <a:t>: </a:t>
            </a:r>
            <a:r>
              <a:rPr lang="fi-FI" dirty="0" err="1"/>
              <a:t>Mihkel</a:t>
            </a:r>
            <a:r>
              <a:rPr lang="fi-FI" dirty="0"/>
              <a:t> </a:t>
            </a:r>
            <a:r>
              <a:rPr lang="fi-FI" dirty="0" err="1"/>
              <a:t>Pajusalu</a:t>
            </a:r>
            <a:endParaRPr lang="fi-FI" dirty="0"/>
          </a:p>
          <a:p>
            <a:endParaRPr lang="fi-FI" dirty="0"/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10930758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0ADB998-D45D-4EB8-B168-1ED0EA09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576ECCA-FD84-45FC-8522-2C9E11654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2411"/>
            <a:ext cx="9144000" cy="238760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 for your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progressBar"/>
          <p:cNvSpPr/>
          <p:nvPr/>
        </p:nvSpPr>
        <p:spPr>
          <a:xfrm>
            <a:off x="0" y="6800850"/>
            <a:ext cx="11351172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60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5FEDB-10C4-4548-8210-BDC1473B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993C-399B-4BEC-899A-A8D211C08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6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progressBar"/>
          <p:cNvSpPr/>
          <p:nvPr/>
        </p:nvSpPr>
        <p:spPr>
          <a:xfrm>
            <a:off x="0" y="6800850"/>
            <a:ext cx="11771586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49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CE1A7-DBFF-49C2-829B-F5757518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1A94B-662B-495C-A782-A033DADB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Box 14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6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progressBar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49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0D5E112-C414-47FE-9857-4FF3ECBCF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49582-938F-40A9-BE38-62426BD4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1F290-019A-40A3-A5B9-1D3A5234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Solar System formation</a:t>
            </a:r>
          </a:p>
          <a:p>
            <a:r>
              <a:rPr lang="en-GB" dirty="0" smtClean="0"/>
              <a:t>Remote observations</a:t>
            </a:r>
          </a:p>
          <a:p>
            <a:r>
              <a:rPr lang="en-GB" dirty="0" smtClean="0"/>
              <a:t>In-situ more details</a:t>
            </a:r>
          </a:p>
          <a:p>
            <a:r>
              <a:rPr lang="en-GB" dirty="0" smtClean="0"/>
              <a:t>Small sat flyby</a:t>
            </a:r>
          </a:p>
          <a:p>
            <a:r>
              <a:rPr lang="en-GB" dirty="0" smtClean="0"/>
              <a:t>Confirmed missions </a:t>
            </a:r>
          </a:p>
          <a:p>
            <a:r>
              <a:rPr lang="en-GB" dirty="0" smtClean="0"/>
              <a:t>Synthetic image creation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1261241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645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Rendering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333" r="20484" b="7002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505" r="20497" b="7831"/>
          <a:stretch/>
        </p:blipFill>
        <p:spPr>
          <a:xfrm>
            <a:off x="3751385" y="1690688"/>
            <a:ext cx="4827270" cy="45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progressBar"/>
          <p:cNvSpPr/>
          <p:nvPr/>
        </p:nvSpPr>
        <p:spPr>
          <a:xfrm>
            <a:off x="0" y="6800850"/>
            <a:ext cx="1681655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72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Rendering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4268" r="2191" b="2095"/>
          <a:stretch/>
        </p:blipFill>
        <p:spPr>
          <a:xfrm>
            <a:off x="2162735" y="1687790"/>
            <a:ext cx="7866530" cy="4504766"/>
          </a:xfrm>
        </p:spPr>
      </p:pic>
      <p:sp>
        <p:nvSpPr>
          <p:cNvPr id="3" name="TextBox 2"/>
          <p:cNvSpPr txBox="1"/>
          <p:nvPr/>
        </p:nvSpPr>
        <p:spPr>
          <a:xfrm>
            <a:off x="6560037" y="6192556"/>
            <a:ext cx="34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dirty="0" err="1"/>
              <a:t>Credits</a:t>
            </a:r>
            <a:r>
              <a:rPr lang="fi-FI" dirty="0"/>
              <a:t>: https://</a:t>
            </a:r>
            <a:r>
              <a:rPr lang="fi-FI" dirty="0" smtClean="0"/>
              <a:t>www.techspot.com </a:t>
            </a:r>
            <a:endParaRPr lang="fi-FI" dirty="0"/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progressBar"/>
          <p:cNvSpPr/>
          <p:nvPr/>
        </p:nvSpPr>
        <p:spPr>
          <a:xfrm>
            <a:off x="0" y="6800850"/>
            <a:ext cx="2102069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58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73411"/>
            <a:ext cx="6858000" cy="12191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0" t="42775" r="43693" b="43686"/>
          <a:stretch/>
        </p:blipFill>
        <p:spPr>
          <a:xfrm>
            <a:off x="3846000" y="1690688"/>
            <a:ext cx="4500000" cy="45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Rendering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3" t="42768" r="43700" b="43695"/>
          <a:stretch/>
        </p:blipFill>
        <p:spPr>
          <a:xfrm>
            <a:off x="3846000" y="1690688"/>
            <a:ext cx="4500000" cy="4500000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1" t="42762" r="43690" b="43697"/>
          <a:stretch/>
        </p:blipFill>
        <p:spPr>
          <a:xfrm>
            <a:off x="3846000" y="1690688"/>
            <a:ext cx="4500000" cy="450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2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progressBar"/>
          <p:cNvSpPr/>
          <p:nvPr/>
        </p:nvSpPr>
        <p:spPr>
          <a:xfrm>
            <a:off x="0" y="6800850"/>
            <a:ext cx="2522483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5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Reconstruction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9" t="31594" r="31491" b="32215"/>
          <a:stretch/>
        </p:blipFill>
        <p:spPr>
          <a:xfrm>
            <a:off x="3751385" y="1690688"/>
            <a:ext cx="4826611" cy="4500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5" y="1690688"/>
            <a:ext cx="4826611" cy="45249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progressBar"/>
          <p:cNvSpPr/>
          <p:nvPr/>
        </p:nvSpPr>
        <p:spPr>
          <a:xfrm>
            <a:off x="0" y="6800850"/>
            <a:ext cx="2942897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Computer Vision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9" y="1690688"/>
            <a:ext cx="8571542" cy="4763900"/>
          </a:xfrm>
        </p:spPr>
      </p:pic>
      <p:sp>
        <p:nvSpPr>
          <p:cNvPr id="16" name="TextBox 15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19" name="TextBox 18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progressBar"/>
          <p:cNvSpPr/>
          <p:nvPr/>
        </p:nvSpPr>
        <p:spPr>
          <a:xfrm>
            <a:off x="0" y="6800850"/>
            <a:ext cx="3363310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6383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FF5211C-2EF3-4D65-ABD2-3A4E762D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r="22575"/>
          <a:stretch/>
        </p:blipFill>
        <p:spPr>
          <a:xfrm rot="16200000">
            <a:off x="2667000" y="-2667000"/>
            <a:ext cx="6858000" cy="12191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923B16-66E9-41C3-ADED-FC68904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– Computer Vision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4920"/>
            <a:ext cx="10515600" cy="4693073"/>
          </a:xfrm>
        </p:spPr>
      </p:pic>
      <p:sp>
        <p:nvSpPr>
          <p:cNvPr id="12" name="TextBox 11"/>
          <p:cNvSpPr txBox="1"/>
          <p:nvPr/>
        </p:nvSpPr>
        <p:spPr>
          <a:xfrm>
            <a:off x="839788" y="6367993"/>
            <a:ext cx="105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Credits</a:t>
            </a:r>
            <a:r>
              <a:rPr lang="fi-FI" dirty="0" smtClean="0"/>
              <a:t>: R. </a:t>
            </a:r>
            <a:r>
              <a:rPr lang="fi-FI" dirty="0"/>
              <a:t>Arnold (https://slideplayer.com/user/12404608</a:t>
            </a:r>
            <a:r>
              <a:rPr lang="fi-FI" dirty="0" smtClean="0"/>
              <a:t>/)</a:t>
            </a:r>
            <a:endParaRPr lang="fi-FI" dirty="0"/>
          </a:p>
        </p:txBody>
      </p:sp>
      <p:sp>
        <p:nvSpPr>
          <p:cNvPr id="17" name="TextBox 16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  <p:sp>
        <p:nvSpPr>
          <p:cNvPr id="21" name="progressBarBackground"/>
          <p:cNvSpPr/>
          <p:nvPr/>
        </p:nvSpPr>
        <p:spPr>
          <a:xfrm>
            <a:off x="0" y="6800850"/>
            <a:ext cx="12192000" cy="571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progressBar"/>
          <p:cNvSpPr/>
          <p:nvPr/>
        </p:nvSpPr>
        <p:spPr>
          <a:xfrm>
            <a:off x="0" y="6800850"/>
            <a:ext cx="3783724" cy="57150"/>
          </a:xfrm>
          <a:prstGeom prst="rect">
            <a:avLst/>
          </a:prstGeom>
          <a:solidFill>
            <a:srgbClr val="FB0006"/>
          </a:solidFill>
          <a:ln>
            <a:solidFill>
              <a:srgbClr val="FB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TextBox 22"/>
          <p:cNvSpPr txBox="1"/>
          <p:nvPr/>
        </p:nvSpPr>
        <p:spPr>
          <a:xfrm>
            <a:off x="11557000" y="6565900"/>
            <a:ext cx="1270000" cy="127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803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</TotalTime>
  <Words>396</Words>
  <Application>Microsoft Office PowerPoint</Application>
  <PresentationFormat>Widescreen</PresentationFormat>
  <Paragraphs>144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3D Reconstruction of small Solar System bodies using rendered and compressed images</vt:lpstr>
      <vt:lpstr>Table of Contents</vt:lpstr>
      <vt:lpstr>Motivation</vt:lpstr>
      <vt:lpstr>Theory – Rendering</vt:lpstr>
      <vt:lpstr>Theory – Rendering</vt:lpstr>
      <vt:lpstr>Theory – Rendering</vt:lpstr>
      <vt:lpstr>Theory – Reconstruction</vt:lpstr>
      <vt:lpstr>Theory – Computer Vision</vt:lpstr>
      <vt:lpstr>Theory – Computer Vision</vt:lpstr>
      <vt:lpstr>Theory – Computer Vision</vt:lpstr>
      <vt:lpstr>Implementation – Rendering</vt:lpstr>
      <vt:lpstr>Implementation – Rendering</vt:lpstr>
      <vt:lpstr>Implementation – Compression</vt:lpstr>
      <vt:lpstr>Implementation – Reconstruction</vt:lpstr>
      <vt:lpstr>Results – Images</vt:lpstr>
      <vt:lpstr>Results – Images</vt:lpstr>
      <vt:lpstr>Results – 3D Models 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Results – Compression</vt:lpstr>
      <vt:lpstr>Conclusion</vt:lpstr>
      <vt:lpstr>Conclusion</vt:lpstr>
      <vt:lpstr>Acknowledgements</vt:lpstr>
      <vt:lpstr>Thank you for your attention!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of small Solar System bodies using rendered and compressed images</dc:title>
  <dc:creator>Gabriel Schwarzkopf</dc:creator>
  <cp:lastModifiedBy>Schwarzkopf Gabriel</cp:lastModifiedBy>
  <cp:revision>68</cp:revision>
  <dcterms:created xsi:type="dcterms:W3CDTF">2020-02-12T08:27:42Z</dcterms:created>
  <dcterms:modified xsi:type="dcterms:W3CDTF">2020-02-16T14:20:35Z</dcterms:modified>
</cp:coreProperties>
</file>